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wdp" ContentType="image/vnd.ms-photo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theme/themeOverride1.xml" ContentType="application/vnd.openxmlformats-officedocument.themeOverride+xml"/>
  <Override PartName="/ppt/notesSlides/notesSlide4.xml" ContentType="application/vnd.openxmlformats-officedocument.presentationml.notesSlide+xml"/>
  <Override PartName="/ppt/theme/themeOverride2.xml" ContentType="application/vnd.openxmlformats-officedocument.themeOverr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27"/>
  </p:notesMasterIdLst>
  <p:sldIdLst>
    <p:sldId id="256" r:id="rId2"/>
    <p:sldId id="280" r:id="rId3"/>
    <p:sldId id="281" r:id="rId4"/>
    <p:sldId id="263" r:id="rId5"/>
    <p:sldId id="257" r:id="rId6"/>
    <p:sldId id="259" r:id="rId7"/>
    <p:sldId id="270" r:id="rId8"/>
    <p:sldId id="271" r:id="rId9"/>
    <p:sldId id="284" r:id="rId10"/>
    <p:sldId id="285" r:id="rId11"/>
    <p:sldId id="273" r:id="rId12"/>
    <p:sldId id="274" r:id="rId13"/>
    <p:sldId id="260" r:id="rId14"/>
    <p:sldId id="275" r:id="rId15"/>
    <p:sldId id="276" r:id="rId16"/>
    <p:sldId id="277" r:id="rId17"/>
    <p:sldId id="286" r:id="rId18"/>
    <p:sldId id="287" r:id="rId19"/>
    <p:sldId id="291" r:id="rId20"/>
    <p:sldId id="288" r:id="rId21"/>
    <p:sldId id="289" r:id="rId22"/>
    <p:sldId id="290" r:id="rId23"/>
    <p:sldId id="279" r:id="rId24"/>
    <p:sldId id="262" r:id="rId25"/>
    <p:sldId id="283" r:id="rId26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AFCA5"/>
    <a:srgbClr val="FBDDF6"/>
    <a:srgbClr val="FF99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73519" autoAdjust="0"/>
  </p:normalViewPr>
  <p:slideViewPr>
    <p:cSldViewPr snapToGrid="0">
      <p:cViewPr>
        <p:scale>
          <a:sx n="50" d="100"/>
          <a:sy n="50" d="100"/>
        </p:scale>
        <p:origin x="1507" y="71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theme" Target="theme/theme1.xml"/></Relationships>
</file>

<file path=ppt/media/hdphoto1.wdp>
</file>

<file path=ppt/media/image1.png>
</file>

<file path=ppt/media/image10.gif>
</file>

<file path=ppt/media/image11.gif>
</file>

<file path=ppt/media/image12.gif>
</file>

<file path=ppt/media/image13.gif>
</file>

<file path=ppt/media/image2.png>
</file>

<file path=ppt/media/image3.png>
</file>

<file path=ppt/media/image4.png>
</file>

<file path=ppt/media/image5.png>
</file>

<file path=ppt/media/image6.gif>
</file>

<file path=ppt/media/image7.gif>
</file>

<file path=ppt/media/image8.gif>
</file>

<file path=ppt/media/image9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29f43f0a72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" name="Google Shape;75;g29f43f0a72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3968754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29f43f0a72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" name="Google Shape;75;g29f43f0a72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3632054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29f43f0a72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" name="Google Shape;75;g29f43f0a72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5458935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29f43f0a72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" name="Google Shape;75;g29f43f0a72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4697119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29f43f0a72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" name="Google Shape;75;g29f43f0a72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4333906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29f43f0a72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" name="Google Shape;75;g29f43f0a72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008095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29f43f0a72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" name="Google Shape;75;g29f43f0a72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2015728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29f43f0a72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" name="Google Shape;75;g29f43f0a72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2026319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29f43f0a72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" name="Google Shape;75;g29f43f0a72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82112699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29f43f0a72_0_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" name="Google Shape;86;g29f43f0a72_0_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1955008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320332ed93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320332ed93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TW" dirty="0" smtClean="0"/>
              <a:t>A</a:t>
            </a:r>
            <a:r>
              <a:rPr lang="zh-TW" altLang="en-US" dirty="0" smtClean="0"/>
              <a:t> </a:t>
            </a:r>
            <a:r>
              <a:rPr lang="en-US" sz="1100" b="0" i="0" u="none" strike="noStrike" cap="none" dirty="0" smtClean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simple tracking app for cryptocurrency assets.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85478735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58750" indent="0">
              <a:buNone/>
            </a:pPr>
            <a:r>
              <a:rPr lang="en-US" dirty="0" smtClean="0"/>
              <a:t>Crypto</a:t>
            </a:r>
            <a:r>
              <a:rPr lang="en-US" baseline="0" dirty="0" smtClean="0"/>
              <a:t>currency asset is growing dramatically.  Targeting build a tool that let user could have a instant peak of the latest momentum.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286560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320332ed93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320332ed93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We</a:t>
            </a:r>
            <a:r>
              <a:rPr lang="en-US" baseline="0" dirty="0" smtClean="0"/>
              <a:t> would like to build an app that provides custom information for the latest market flow and price movement.</a:t>
            </a:r>
            <a:endParaRPr dirty="0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29f43f0a72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29f43f0a72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http://getskeleton.com/ -</a:t>
            </a:r>
            <a:r>
              <a:rPr lang="en-US" dirty="0" err="1" smtClean="0"/>
              <a:t>css</a:t>
            </a:r>
            <a:r>
              <a:rPr lang="en-US" dirty="0" smtClean="0"/>
              <a:t> framework</a:t>
            </a:r>
          </a:p>
          <a:p>
            <a:r>
              <a:rPr lang="en-US" dirty="0" smtClean="0"/>
              <a:t>https://fonts.google.com/ -80s pixel font</a:t>
            </a:r>
          </a:p>
          <a:p>
            <a:r>
              <a:rPr lang="en-US" dirty="0" smtClean="0"/>
              <a:t>https://fontawesome.com/ -Icons</a:t>
            </a:r>
          </a:p>
          <a:p>
            <a:r>
              <a:rPr lang="en-US" dirty="0" smtClean="0"/>
              <a:t>https://www.coingecko.com/ -</a:t>
            </a:r>
            <a:r>
              <a:rPr lang="en-US" dirty="0" err="1" smtClean="0"/>
              <a:t>Api</a:t>
            </a:r>
            <a:r>
              <a:rPr lang="en-US" dirty="0" smtClean="0"/>
              <a:t> &amp; widget(price compare</a:t>
            </a:r>
            <a:r>
              <a:rPr lang="en-US" baseline="0" dirty="0" smtClean="0"/>
              <a:t> &amp; individual scope</a:t>
            </a:r>
            <a:r>
              <a:rPr lang="en-US" dirty="0" smtClean="0"/>
              <a:t>)</a:t>
            </a:r>
          </a:p>
          <a:p>
            <a:r>
              <a:rPr lang="en-US" dirty="0" smtClean="0"/>
              <a:t>https://codepen.io/ -Background animation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030599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721954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29f43f0a72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" name="Google Shape;75;g29f43f0a72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microsoft.com/office/2007/relationships/hdphoto" Target="../media/hdphoto1.wdp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blipFill dpi="0" rotWithShape="1">
          <a:blip r:embed="rId13">
            <a:alphaModFix amt="47000"/>
            <a:lum/>
            <a:extLst>
              <a:ext uri="{BEBA8EAE-BF5A-486C-A8C5-ECC9F3942E4B}">
                <a14:imgProps xmlns:a14="http://schemas.microsoft.com/office/drawing/2010/main">
                  <a14:imgLayer r:embed="rId14">
                    <a14:imgEffect>
                      <a14:colorTemperature colorTemp="9421"/>
                    </a14:imgEffect>
                    <a14:imgEffect>
                      <a14:saturation sat="46000"/>
                    </a14:imgEffect>
                  </a14:imgLayer>
                </a14:imgProps>
              </a:ext>
            </a:extLst>
          </a:blip>
          <a:srcRect/>
          <a:stretch>
            <a:fillRect t="-8000" b="-8000"/>
          </a:stretch>
        </a:blip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gi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gif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gif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gif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gif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gif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gif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gif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4" Type="http://schemas.microsoft.com/office/2007/relationships/hdphoto" Target="../media/hdphoto1.wdp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82000"/>
            <a:lum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9421"/>
                    </a14:imgEffect>
                    <a14:imgEffect>
                      <a14:saturation sat="46000"/>
                    </a14:imgEffect>
                  </a14:imgLayer>
                </a14:imgProps>
              </a:ext>
            </a:extLst>
          </a:blip>
          <a:srcRect/>
          <a:stretch>
            <a:fillRect t="-8000" b="-8000"/>
          </a:stretch>
        </a:blipFill>
        <a:effectLst/>
      </p:bgPr>
    </p:bg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>
            <a:spLocks noGrp="1"/>
          </p:cNvSpPr>
          <p:nvPr>
            <p:ph type="ctrTitle"/>
          </p:nvPr>
        </p:nvSpPr>
        <p:spPr>
          <a:xfrm>
            <a:off x="310980" y="2308345"/>
            <a:ext cx="8520600" cy="2136772"/>
          </a:xfrm>
          <a:prstGeom prst="rect">
            <a:avLst/>
          </a:prstGeom>
          <a:effectLst>
            <a:outerShdw blurRad="50800" dist="50800" dir="5400000" algn="ctr" rotWithShape="0">
              <a:schemeClr val="accent5">
                <a:lumMod val="40000"/>
                <a:lumOff val="60000"/>
              </a:schemeClr>
            </a:outerShdw>
          </a:effectLst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800" b="1" dirty="0" smtClean="0">
                <a:solidFill>
                  <a:schemeClr val="bg1"/>
                </a:solidFill>
                <a:effectLst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  <a:latin typeface="Ink Free" panose="03080402000500000000" pitchFamily="66" charset="0"/>
              </a:rPr>
              <a:t>Crypto Lane</a:t>
            </a:r>
            <a:endParaRPr sz="7800" b="1" dirty="0">
              <a:solidFill>
                <a:schemeClr val="bg1"/>
              </a:solidFill>
              <a:effectLst>
                <a:outerShdw blurRad="50800" dist="38100" algn="l" rotWithShape="0">
                  <a:prstClr val="black">
                    <a:alpha val="40000"/>
                  </a:prstClr>
                </a:outerShdw>
              </a:effectLst>
              <a:latin typeface="Ink Free" panose="03080402000500000000" pitchFamily="66" charset="0"/>
            </a:endParaRPr>
          </a:p>
        </p:txBody>
      </p:sp>
      <p:sp>
        <p:nvSpPr>
          <p:cNvPr id="4" name="文字方塊 3"/>
          <p:cNvSpPr txBox="1"/>
          <p:nvPr/>
        </p:nvSpPr>
        <p:spPr>
          <a:xfrm>
            <a:off x="4863827" y="4390288"/>
            <a:ext cx="3967753" cy="369332"/>
          </a:xfrm>
          <a:prstGeom prst="rect">
            <a:avLst/>
          </a:prstGeom>
          <a:noFill/>
          <a:effectLst>
            <a:outerShdw blurRad="50800" dist="50800" dir="5400000" algn="ctr" rotWithShape="0">
              <a:srgbClr val="FBDDF6"/>
            </a:outerShdw>
          </a:effectLst>
        </p:spPr>
        <p:txBody>
          <a:bodyPr wrap="none" rtlCol="0">
            <a:spAutoFit/>
          </a:bodyPr>
          <a:lstStyle/>
          <a:p>
            <a:r>
              <a:rPr lang="en-US" sz="1800" b="1" dirty="0" smtClean="0">
                <a:solidFill>
                  <a:schemeClr val="bg1"/>
                </a:solidFill>
                <a:effectLst>
                  <a:outerShdw blurRad="50800" dist="38100" dir="18900000" algn="bl" rotWithShape="0">
                    <a:prstClr val="black">
                      <a:alpha val="40000"/>
                    </a:prstClr>
                  </a:outerShdw>
                </a:effectLst>
                <a:latin typeface="Ink Free" panose="03080402000500000000" pitchFamily="66" charset="0"/>
              </a:rPr>
              <a:t>Ali </a:t>
            </a:r>
            <a:r>
              <a:rPr lang="en-US" sz="1800" b="1" dirty="0" err="1" smtClean="0">
                <a:solidFill>
                  <a:schemeClr val="bg1"/>
                </a:solidFill>
                <a:effectLst>
                  <a:outerShdw blurRad="50800" dist="38100" dir="18900000" algn="bl" rotWithShape="0">
                    <a:prstClr val="black">
                      <a:alpha val="40000"/>
                    </a:prstClr>
                  </a:outerShdw>
                </a:effectLst>
                <a:latin typeface="Ink Free" panose="03080402000500000000" pitchFamily="66" charset="0"/>
              </a:rPr>
              <a:t>Ali</a:t>
            </a:r>
            <a:r>
              <a:rPr lang="en-US" sz="1800" b="1" dirty="0">
                <a:solidFill>
                  <a:schemeClr val="bg1"/>
                </a:solidFill>
                <a:effectLst>
                  <a:outerShdw blurRad="50800" dist="38100" dir="18900000" algn="bl" rotWithShape="0">
                    <a:prstClr val="black">
                      <a:alpha val="40000"/>
                    </a:prstClr>
                  </a:outerShdw>
                </a:effectLst>
                <a:latin typeface="Ink Free" panose="03080402000500000000" pitchFamily="66" charset="0"/>
              </a:rPr>
              <a:t> </a:t>
            </a:r>
            <a:r>
              <a:rPr lang="en-US" sz="1800" b="1" dirty="0" smtClean="0">
                <a:solidFill>
                  <a:schemeClr val="bg1"/>
                </a:solidFill>
                <a:effectLst>
                  <a:outerShdw blurRad="50800" dist="38100" dir="18900000" algn="bl" rotWithShape="0">
                    <a:prstClr val="black">
                      <a:alpha val="40000"/>
                    </a:prstClr>
                  </a:outerShdw>
                </a:effectLst>
                <a:latin typeface="Ink Free" panose="03080402000500000000" pitchFamily="66" charset="0"/>
              </a:rPr>
              <a:t>&amp; George Ellis &amp; </a:t>
            </a:r>
            <a:r>
              <a:rPr lang="en-US" sz="1800" b="1" dirty="0" err="1" smtClean="0">
                <a:solidFill>
                  <a:schemeClr val="bg1"/>
                </a:solidFill>
                <a:effectLst>
                  <a:outerShdw blurRad="50800" dist="38100" dir="18900000" algn="bl" rotWithShape="0">
                    <a:prstClr val="black">
                      <a:alpha val="40000"/>
                    </a:prstClr>
                  </a:outerShdw>
                </a:effectLst>
                <a:latin typeface="Ink Free" panose="03080402000500000000" pitchFamily="66" charset="0"/>
              </a:rPr>
              <a:t>Szuyuan</a:t>
            </a:r>
            <a:r>
              <a:rPr lang="en-US" sz="1800" b="1" dirty="0" smtClean="0">
                <a:solidFill>
                  <a:schemeClr val="bg1"/>
                </a:solidFill>
                <a:effectLst>
                  <a:outerShdw blurRad="50800" dist="38100" dir="18900000" algn="bl" rotWithShape="0">
                    <a:prstClr val="black">
                      <a:alpha val="40000"/>
                    </a:prstClr>
                  </a:outerShdw>
                </a:effectLst>
                <a:latin typeface="Ink Free" panose="03080402000500000000" pitchFamily="66" charset="0"/>
              </a:rPr>
              <a:t> Cheng </a:t>
            </a:r>
            <a:endParaRPr lang="en-US" sz="1800" b="1" dirty="0">
              <a:solidFill>
                <a:schemeClr val="bg1"/>
              </a:solidFill>
              <a:effectLst>
                <a:outerShdw blurRad="50800" dist="38100" dir="18900000" algn="bl" rotWithShape="0">
                  <a:prstClr val="black">
                    <a:alpha val="40000"/>
                  </a:prstClr>
                </a:outerShdw>
              </a:effectLst>
              <a:latin typeface="Ink Free" panose="03080402000500000000" pitchFamily="66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/>
          <p:cNvPicPr>
            <a:picLocks noChangeAspect="1"/>
          </p:cNvPicPr>
          <p:nvPr/>
        </p:nvPicPr>
        <p:blipFill rotWithShape="1">
          <a:blip r:embed="rId2"/>
          <a:srcRect r="62047"/>
          <a:stretch/>
        </p:blipFill>
        <p:spPr>
          <a:xfrm>
            <a:off x="311700" y="232559"/>
            <a:ext cx="3108960" cy="3189180"/>
          </a:xfrm>
          <a:prstGeom prst="rect">
            <a:avLst/>
          </a:prstGeom>
          <a:effectLst>
            <a:outerShdw blurRad="50800" dist="38100" dir="10800000" algn="r" rotWithShape="0">
              <a:prstClr val="black">
                <a:alpha val="40000"/>
              </a:prstClr>
            </a:outerShdw>
            <a:softEdge rad="50800"/>
          </a:effectLst>
        </p:spPr>
      </p:pic>
      <p:pic>
        <p:nvPicPr>
          <p:cNvPr id="4" name="圖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08943" y="1076511"/>
            <a:ext cx="6175977" cy="3862776"/>
          </a:xfrm>
          <a:prstGeom prst="rect">
            <a:avLst/>
          </a:prstGeom>
          <a:effectLst>
            <a:outerShdw blurRad="50800" dist="38100" dir="10800000" algn="r" rotWithShape="0">
              <a:prstClr val="black">
                <a:alpha val="40000"/>
              </a:prstClr>
            </a:outerShdw>
            <a:softEdge rad="50800"/>
          </a:effectLst>
        </p:spPr>
      </p:pic>
    </p:spTree>
    <p:extLst>
      <p:ext uri="{BB962C8B-B14F-4D97-AF65-F5344CB8AC3E}">
        <p14:creationId xmlns:p14="http://schemas.microsoft.com/office/powerpoint/2010/main" val="95913075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311700" y="3994890"/>
            <a:ext cx="8520600" cy="841800"/>
          </a:xfrm>
          <a:noFill/>
          <a:ln>
            <a:noFill/>
          </a:ln>
          <a:effectLst>
            <a:outerShdw blurRad="50800" dist="50800" dir="5400000" algn="ctr" rotWithShape="0">
              <a:schemeClr val="accent5">
                <a:lumMod val="40000"/>
                <a:lumOff val="60000"/>
              </a:schemeClr>
            </a:outerShdw>
          </a:effectLst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algn="r">
              <a:buSzPts val="5200"/>
            </a:pPr>
            <a:r>
              <a:rPr lang="en" sz="8000" b="1" dirty="0">
                <a:latin typeface="Agency FB" panose="020B0503020202020204" pitchFamily="34" charset="0"/>
                <a:ea typeface="微软雅黑" panose="020B0503020204020204" pitchFamily="34" charset="-122"/>
              </a:rPr>
              <a:t>Challenges</a:t>
            </a:r>
            <a:endParaRPr lang="en-US" sz="8000" b="1" dirty="0">
              <a:latin typeface="Agency FB" panose="020B0503020202020204" pitchFamily="34" charset="0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1089515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311700" y="4109190"/>
            <a:ext cx="8520600" cy="841800"/>
          </a:xfrm>
          <a:noFill/>
          <a:ln>
            <a:noFill/>
          </a:ln>
          <a:effectLst>
            <a:outerShdw blurRad="50800" dist="50800" dir="5400000" algn="ctr" rotWithShape="0">
              <a:schemeClr val="accent5">
                <a:lumMod val="40000"/>
                <a:lumOff val="60000"/>
              </a:schemeClr>
            </a:outerShdw>
          </a:effectLst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algn="r">
              <a:buSzPts val="5200"/>
            </a:pPr>
            <a:r>
              <a:rPr lang="en" sz="8000" b="1" dirty="0">
                <a:latin typeface="Agency FB" panose="020B0503020202020204" pitchFamily="34" charset="0"/>
                <a:ea typeface="微软雅黑" panose="020B0503020204020204" pitchFamily="34" charset="-122"/>
              </a:rPr>
              <a:t>Successes</a:t>
            </a:r>
            <a:endParaRPr lang="en-US" sz="8000" b="1" dirty="0">
              <a:latin typeface="Agency FB" panose="020B0503020202020204" pitchFamily="34" charset="0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7946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7"/>
          <p:cNvSpPr txBox="1">
            <a:spLocks noGrp="1"/>
          </p:cNvSpPr>
          <p:nvPr>
            <p:ph type="title"/>
          </p:nvPr>
        </p:nvSpPr>
        <p:spPr>
          <a:xfrm>
            <a:off x="306876" y="374677"/>
            <a:ext cx="8520600" cy="841800"/>
          </a:xfrm>
          <a:prstGeom prst="rect">
            <a:avLst/>
          </a:prstGeom>
          <a:noFill/>
          <a:ln>
            <a:noFill/>
          </a:ln>
          <a:effectLst>
            <a:outerShdw blurRad="50800" dist="50800" dir="5400000" algn="ctr" rotWithShape="0">
              <a:schemeClr val="accent5">
                <a:lumMod val="40000"/>
                <a:lumOff val="60000"/>
              </a:schemeClr>
            </a:outerShdw>
          </a:effectLst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algn="r">
              <a:buSzPts val="5200"/>
            </a:pPr>
            <a:r>
              <a:rPr lang="en" sz="8000" b="1" dirty="0" smtClean="0">
                <a:latin typeface="Agency FB" panose="020B0503020202020204" pitchFamily="34" charset="0"/>
                <a:ea typeface="微软雅黑" panose="020B0503020204020204" pitchFamily="34" charset="-122"/>
              </a:rPr>
              <a:t>Demo</a:t>
            </a:r>
            <a:endParaRPr sz="8000" b="1" dirty="0">
              <a:latin typeface="Agency FB" panose="020B0503020202020204" pitchFamily="34" charset="0"/>
              <a:ea typeface="微软雅黑" panose="020B0503020204020204" pitchFamily="34" charset="-122"/>
            </a:endParaRPr>
          </a:p>
        </p:txBody>
      </p:sp>
      <p:pic>
        <p:nvPicPr>
          <p:cNvPr id="3" name="圖片 2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303" r="16054"/>
          <a:stretch/>
        </p:blipFill>
        <p:spPr>
          <a:xfrm>
            <a:off x="822960" y="191796"/>
            <a:ext cx="3857448" cy="4768823"/>
          </a:xfrm>
          <a:prstGeom prst="rect">
            <a:avLst/>
          </a:prstGeom>
          <a:effectLst>
            <a:outerShdw blurRad="50800" dist="38100" dir="13500000" algn="br" rotWithShape="0">
              <a:prstClr val="black">
                <a:alpha val="40000"/>
              </a:prstClr>
            </a:outerShdw>
            <a:softEdge rad="63500"/>
          </a:effec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7"/>
          <p:cNvSpPr txBox="1">
            <a:spLocks noGrp="1"/>
          </p:cNvSpPr>
          <p:nvPr>
            <p:ph type="title"/>
          </p:nvPr>
        </p:nvSpPr>
        <p:spPr>
          <a:xfrm>
            <a:off x="314496" y="374677"/>
            <a:ext cx="8520600" cy="841800"/>
          </a:xfrm>
          <a:prstGeom prst="rect">
            <a:avLst/>
          </a:prstGeom>
          <a:noFill/>
          <a:ln>
            <a:noFill/>
          </a:ln>
          <a:effectLst>
            <a:outerShdw blurRad="50800" dist="50800" dir="5400000" algn="ctr" rotWithShape="0">
              <a:schemeClr val="accent5">
                <a:lumMod val="40000"/>
                <a:lumOff val="60000"/>
              </a:schemeClr>
            </a:outerShdw>
          </a:effectLst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algn="r">
              <a:buSzPts val="5200"/>
            </a:pPr>
            <a:r>
              <a:rPr lang="en-US" sz="8000" b="1" dirty="0" err="1">
                <a:latin typeface="Agency FB" panose="020B0503020202020204" pitchFamily="34" charset="0"/>
                <a:ea typeface="微软雅黑" panose="020B0503020204020204" pitchFamily="34" charset="-122"/>
              </a:rPr>
              <a:t>Initialise</a:t>
            </a:r>
            <a:endParaRPr sz="8000" b="1" dirty="0">
              <a:latin typeface="Agency FB" panose="020B0503020202020204" pitchFamily="34" charset="0"/>
              <a:ea typeface="微软雅黑" panose="020B0503020204020204" pitchFamily="34" charset="-122"/>
            </a:endParaRPr>
          </a:p>
        </p:txBody>
      </p:sp>
      <p:pic>
        <p:nvPicPr>
          <p:cNvPr id="3" name="圖片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48270" y="1569720"/>
            <a:ext cx="6453051" cy="2823210"/>
          </a:xfrm>
          <a:prstGeom prst="rect">
            <a:avLst/>
          </a:prstGeom>
          <a:effectLst>
            <a:outerShdw blurRad="50800" dist="38100" dir="13500000" algn="br" rotWithShape="0">
              <a:prstClr val="black">
                <a:alpha val="40000"/>
              </a:prstClr>
            </a:outerShdw>
          </a:effectLst>
        </p:spPr>
      </p:pic>
      <p:sp>
        <p:nvSpPr>
          <p:cNvPr id="4" name="矩形 3"/>
          <p:cNvSpPr/>
          <p:nvPr/>
        </p:nvSpPr>
        <p:spPr>
          <a:xfrm>
            <a:off x="1188720" y="4392930"/>
            <a:ext cx="6751320" cy="75057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49864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7"/>
          <p:cNvSpPr txBox="1">
            <a:spLocks noGrp="1"/>
          </p:cNvSpPr>
          <p:nvPr>
            <p:ph type="title"/>
          </p:nvPr>
        </p:nvSpPr>
        <p:spPr>
          <a:xfrm>
            <a:off x="314496" y="374677"/>
            <a:ext cx="8520600" cy="841800"/>
          </a:xfrm>
          <a:prstGeom prst="rect">
            <a:avLst/>
          </a:prstGeom>
          <a:noFill/>
          <a:ln>
            <a:noFill/>
          </a:ln>
          <a:effectLst>
            <a:outerShdw blurRad="50800" dist="50800" dir="5400000" algn="ctr" rotWithShape="0">
              <a:schemeClr val="accent5">
                <a:lumMod val="40000"/>
                <a:lumOff val="60000"/>
              </a:schemeClr>
            </a:outerShdw>
          </a:effectLst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algn="r">
              <a:buSzPts val="5200"/>
            </a:pPr>
            <a:r>
              <a:rPr lang="en-US" sz="8000" b="1" dirty="0">
                <a:latin typeface="Agency FB" panose="020B0503020202020204" pitchFamily="34" charset="0"/>
                <a:ea typeface="微软雅黑" panose="020B0503020204020204" pitchFamily="34" charset="-122"/>
              </a:rPr>
              <a:t>Fiat Button</a:t>
            </a:r>
            <a:endParaRPr sz="8000" b="1" dirty="0">
              <a:latin typeface="Agency FB" panose="020B0503020202020204" pitchFamily="34" charset="0"/>
              <a:ea typeface="微软雅黑" panose="020B0503020204020204" pitchFamily="34" charset="-122"/>
            </a:endParaRPr>
          </a:p>
        </p:txBody>
      </p:sp>
      <p:pic>
        <p:nvPicPr>
          <p:cNvPr id="3" name="圖片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6796" y="1710690"/>
            <a:ext cx="6096000" cy="2667000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1188720" y="4392930"/>
            <a:ext cx="6751320" cy="75057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06502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7"/>
          <p:cNvSpPr txBox="1">
            <a:spLocks noGrp="1"/>
          </p:cNvSpPr>
          <p:nvPr>
            <p:ph type="title"/>
          </p:nvPr>
        </p:nvSpPr>
        <p:spPr>
          <a:xfrm>
            <a:off x="322116" y="374677"/>
            <a:ext cx="8520600" cy="841800"/>
          </a:xfrm>
          <a:prstGeom prst="rect">
            <a:avLst/>
          </a:prstGeom>
          <a:noFill/>
          <a:ln>
            <a:noFill/>
          </a:ln>
          <a:effectLst>
            <a:outerShdw blurRad="50800" dist="50800" dir="5400000" algn="ctr" rotWithShape="0">
              <a:schemeClr val="accent5">
                <a:lumMod val="40000"/>
                <a:lumOff val="60000"/>
              </a:schemeClr>
            </a:outerShdw>
          </a:effectLst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algn="r">
              <a:buSzPts val="5200"/>
            </a:pPr>
            <a:r>
              <a:rPr lang="en-US" sz="5000" b="1" dirty="0">
                <a:latin typeface="Agency FB" panose="020B0503020202020204" pitchFamily="34" charset="0"/>
                <a:ea typeface="微软雅黑" panose="020B0503020204020204" pitchFamily="34" charset="-122"/>
              </a:rPr>
              <a:t>Social Media-News feed</a:t>
            </a:r>
            <a:endParaRPr sz="5000" b="1" dirty="0">
              <a:latin typeface="Agency FB" panose="020B0503020202020204" pitchFamily="34" charset="0"/>
              <a:ea typeface="微软雅黑" panose="020B0503020204020204" pitchFamily="34" charset="-122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1188720" y="4392930"/>
            <a:ext cx="6751320" cy="75057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圖片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4416" y="1725930"/>
            <a:ext cx="6096000" cy="266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64213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7"/>
          <p:cNvSpPr txBox="1">
            <a:spLocks noGrp="1"/>
          </p:cNvSpPr>
          <p:nvPr>
            <p:ph type="title"/>
          </p:nvPr>
        </p:nvSpPr>
        <p:spPr>
          <a:xfrm>
            <a:off x="322116" y="374677"/>
            <a:ext cx="8520600" cy="841800"/>
          </a:xfrm>
          <a:prstGeom prst="rect">
            <a:avLst/>
          </a:prstGeom>
          <a:noFill/>
          <a:ln>
            <a:noFill/>
          </a:ln>
          <a:effectLst>
            <a:outerShdw blurRad="50800" dist="50800" dir="5400000" algn="ctr" rotWithShape="0">
              <a:schemeClr val="accent5">
                <a:lumMod val="40000"/>
                <a:lumOff val="60000"/>
              </a:schemeClr>
            </a:outerShdw>
          </a:effectLst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algn="r">
              <a:buSzPts val="5200"/>
            </a:pPr>
            <a:r>
              <a:rPr lang="en-US" sz="5000" b="1" dirty="0">
                <a:latin typeface="Agency FB" panose="020B0503020202020204" pitchFamily="34" charset="0"/>
                <a:ea typeface="微软雅黑" panose="020B0503020204020204" pitchFamily="34" charset="-122"/>
              </a:rPr>
              <a:t>Price Comparison</a:t>
            </a:r>
            <a:endParaRPr sz="5000" b="1" dirty="0">
              <a:latin typeface="Agency FB" panose="020B0503020202020204" pitchFamily="34" charset="0"/>
              <a:ea typeface="微软雅黑" panose="020B0503020204020204" pitchFamily="34" charset="-122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1188720" y="4392930"/>
            <a:ext cx="6751320" cy="75057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圖片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6380" y="1725930"/>
            <a:ext cx="6096000" cy="266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2329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7"/>
          <p:cNvSpPr txBox="1">
            <a:spLocks noGrp="1"/>
          </p:cNvSpPr>
          <p:nvPr>
            <p:ph type="title"/>
          </p:nvPr>
        </p:nvSpPr>
        <p:spPr>
          <a:xfrm>
            <a:off x="322116" y="374677"/>
            <a:ext cx="8520600" cy="841800"/>
          </a:xfrm>
          <a:prstGeom prst="rect">
            <a:avLst/>
          </a:prstGeom>
          <a:noFill/>
          <a:ln>
            <a:noFill/>
          </a:ln>
          <a:effectLst>
            <a:outerShdw blurRad="50800" dist="50800" dir="5400000" algn="ctr" rotWithShape="0">
              <a:schemeClr val="accent5">
                <a:lumMod val="40000"/>
                <a:lumOff val="60000"/>
              </a:schemeClr>
            </a:outerShdw>
          </a:effectLst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algn="r">
              <a:buSzPts val="5200"/>
            </a:pPr>
            <a:r>
              <a:rPr lang="en-US" sz="6500" b="1" dirty="0">
                <a:latin typeface="Agency FB" panose="020B0503020202020204" pitchFamily="34" charset="0"/>
                <a:ea typeface="微软雅黑" panose="020B0503020204020204" pitchFamily="34" charset="-122"/>
              </a:rPr>
              <a:t>Coin Scope</a:t>
            </a:r>
            <a:endParaRPr sz="6500" b="1" dirty="0">
              <a:latin typeface="Agency FB" panose="020B0503020202020204" pitchFamily="34" charset="0"/>
              <a:ea typeface="微软雅黑" panose="020B0503020204020204" pitchFamily="34" charset="-122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1188720" y="4392930"/>
            <a:ext cx="6751320" cy="75057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圖片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6380" y="1725930"/>
            <a:ext cx="6096000" cy="266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56786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7"/>
          <p:cNvSpPr txBox="1">
            <a:spLocks noGrp="1"/>
          </p:cNvSpPr>
          <p:nvPr>
            <p:ph type="title"/>
          </p:nvPr>
        </p:nvSpPr>
        <p:spPr>
          <a:xfrm>
            <a:off x="322116" y="374677"/>
            <a:ext cx="8520600" cy="841800"/>
          </a:xfrm>
          <a:prstGeom prst="rect">
            <a:avLst/>
          </a:prstGeom>
          <a:noFill/>
          <a:ln>
            <a:noFill/>
          </a:ln>
          <a:effectLst>
            <a:outerShdw blurRad="50800" dist="50800" dir="5400000" algn="ctr" rotWithShape="0">
              <a:schemeClr val="accent5">
                <a:lumMod val="40000"/>
                <a:lumOff val="60000"/>
              </a:schemeClr>
            </a:outerShdw>
          </a:effectLst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algn="r">
              <a:buSzPts val="5200"/>
            </a:pPr>
            <a:r>
              <a:rPr lang="en-US" sz="6500" b="1" dirty="0">
                <a:latin typeface="Agency FB" panose="020B0503020202020204" pitchFamily="34" charset="0"/>
                <a:ea typeface="微软雅黑" panose="020B0503020204020204" pitchFamily="34" charset="-122"/>
              </a:rPr>
              <a:t>CSS </a:t>
            </a:r>
            <a:r>
              <a:rPr lang="en-US" sz="6500" b="1" dirty="0" err="1">
                <a:latin typeface="Agency FB" panose="020B0503020202020204" pitchFamily="34" charset="0"/>
                <a:ea typeface="微软雅黑" panose="020B0503020204020204" pitchFamily="34" charset="-122"/>
              </a:rPr>
              <a:t>Framwork</a:t>
            </a:r>
            <a:r>
              <a:rPr lang="en-US" sz="6500" b="1" dirty="0">
                <a:latin typeface="Agency FB" panose="020B0503020202020204" pitchFamily="34" charset="0"/>
                <a:ea typeface="微软雅黑" panose="020B0503020204020204" pitchFamily="34" charset="-122"/>
              </a:rPr>
              <a:t> &amp; Visual effects</a:t>
            </a:r>
            <a:endParaRPr sz="6500" b="1" dirty="0">
              <a:latin typeface="Agency FB" panose="020B0503020202020204" pitchFamily="34" charset="0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0858093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34000"/>
            <a:lum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9421"/>
                    </a14:imgEffect>
                    <a14:imgEffect>
                      <a14:saturation sat="46000"/>
                    </a14:imgEffect>
                  </a14:imgLayer>
                </a14:imgProps>
              </a:ext>
            </a:extLst>
          </a:blip>
          <a:srcRect/>
          <a:stretch>
            <a:fillRect t="-8000" b="-8000"/>
          </a:stretch>
        </a:blipFill>
        <a:effectLst/>
      </p:bgPr>
    </p:bg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>
            <a:spLocks noGrp="1"/>
          </p:cNvSpPr>
          <p:nvPr>
            <p:ph type="ctrTitle"/>
          </p:nvPr>
        </p:nvSpPr>
        <p:spPr>
          <a:xfrm>
            <a:off x="-853440" y="198120"/>
            <a:ext cx="4442460" cy="1516895"/>
          </a:xfrm>
          <a:prstGeom prst="rect">
            <a:avLst/>
          </a:prstGeom>
          <a:effectLst>
            <a:outerShdw blurRad="50800" dist="50800" dir="5400000" algn="ctr" rotWithShape="0">
              <a:schemeClr val="accent5">
                <a:lumMod val="40000"/>
                <a:lumOff val="60000"/>
              </a:schemeClr>
            </a:outerShdw>
          </a:effectLst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 algn="r"/>
            <a:r>
              <a:rPr lang="en" sz="8000" b="1" dirty="0" smtClean="0">
                <a:latin typeface="Agency FB" panose="020B0503020202020204" pitchFamily="34" charset="0"/>
                <a:ea typeface="微软雅黑" panose="020B0503020204020204" pitchFamily="34" charset="-122"/>
              </a:rPr>
              <a:t>Concept-</a:t>
            </a:r>
            <a:endParaRPr sz="7800" b="1" dirty="0">
              <a:solidFill>
                <a:schemeClr val="bg1"/>
              </a:solidFill>
              <a:effectLst>
                <a:outerShdw blurRad="50800" dist="38100" algn="l" rotWithShape="0">
                  <a:prstClr val="black">
                    <a:alpha val="40000"/>
                  </a:prstClr>
                </a:outerShdw>
              </a:effectLst>
              <a:latin typeface="Agency FB" panose="020B0503020202020204" pitchFamily="34" charset="0"/>
              <a:ea typeface="微软雅黑" panose="020B0503020204020204" pitchFamily="34" charset="-122"/>
            </a:endParaRPr>
          </a:p>
        </p:txBody>
      </p:sp>
      <p:sp>
        <p:nvSpPr>
          <p:cNvPr id="4" name="文字方塊 3"/>
          <p:cNvSpPr txBox="1"/>
          <p:nvPr/>
        </p:nvSpPr>
        <p:spPr>
          <a:xfrm>
            <a:off x="4301093" y="2804160"/>
            <a:ext cx="4690507" cy="1964472"/>
          </a:xfrm>
          <a:prstGeom prst="rect">
            <a:avLst/>
          </a:prstGeom>
          <a:noFill/>
          <a:ln>
            <a:noFill/>
          </a:ln>
          <a:effectLst>
            <a:outerShdw blurRad="50800" dist="50800" dir="5400000" algn="ctr" rotWithShape="0">
              <a:srgbClr val="7AFCA5"/>
            </a:outerShdw>
          </a:effectLst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algn="r">
              <a:buClr>
                <a:schemeClr val="dk1"/>
              </a:buClr>
              <a:buSzPts val="5200"/>
              <a:buNone/>
              <a:defRPr sz="8000" b="1">
                <a:solidFill>
                  <a:schemeClr val="dk1"/>
                </a:solidFill>
                <a:latin typeface="Agency FB" panose="020B0503020202020204" pitchFamily="34" charset="0"/>
                <a:ea typeface="微软雅黑" panose="020B0503020204020204" pitchFamily="34" charset="-122"/>
              </a:defRPr>
            </a:lvl1pPr>
            <a:lvl2pPr algn="ctr">
              <a:buClr>
                <a:schemeClr val="dk1"/>
              </a:buClr>
              <a:buSzPts val="5200"/>
              <a:buNone/>
              <a:defRPr sz="5200">
                <a:solidFill>
                  <a:schemeClr val="dk1"/>
                </a:solidFill>
              </a:defRPr>
            </a:lvl2pPr>
            <a:lvl3pPr algn="ctr">
              <a:buClr>
                <a:schemeClr val="dk1"/>
              </a:buClr>
              <a:buSzPts val="5200"/>
              <a:buNone/>
              <a:defRPr sz="5200">
                <a:solidFill>
                  <a:schemeClr val="dk1"/>
                </a:solidFill>
              </a:defRPr>
            </a:lvl3pPr>
            <a:lvl4pPr algn="ctr">
              <a:buClr>
                <a:schemeClr val="dk1"/>
              </a:buClr>
              <a:buSzPts val="5200"/>
              <a:buNone/>
              <a:defRPr sz="5200">
                <a:solidFill>
                  <a:schemeClr val="dk1"/>
                </a:solidFill>
              </a:defRPr>
            </a:lvl4pPr>
            <a:lvl5pPr algn="ctr">
              <a:buClr>
                <a:schemeClr val="dk1"/>
              </a:buClr>
              <a:buSzPts val="5200"/>
              <a:buNone/>
              <a:defRPr sz="5200">
                <a:solidFill>
                  <a:schemeClr val="dk1"/>
                </a:solidFill>
              </a:defRPr>
            </a:lvl5pPr>
            <a:lvl6pPr algn="ctr">
              <a:buClr>
                <a:schemeClr val="dk1"/>
              </a:buClr>
              <a:buSzPts val="5200"/>
              <a:buNone/>
              <a:defRPr sz="5200">
                <a:solidFill>
                  <a:schemeClr val="dk1"/>
                </a:solidFill>
              </a:defRPr>
            </a:lvl6pPr>
            <a:lvl7pPr algn="ctr">
              <a:buClr>
                <a:schemeClr val="dk1"/>
              </a:buClr>
              <a:buSzPts val="5200"/>
              <a:buNone/>
              <a:defRPr sz="5200">
                <a:solidFill>
                  <a:schemeClr val="dk1"/>
                </a:solidFill>
              </a:defRPr>
            </a:lvl7pPr>
            <a:lvl8pPr algn="ctr">
              <a:buClr>
                <a:schemeClr val="dk1"/>
              </a:buClr>
              <a:buSzPts val="5200"/>
              <a:buNone/>
              <a:defRPr sz="5200">
                <a:solidFill>
                  <a:schemeClr val="dk1"/>
                </a:solidFill>
              </a:defRPr>
            </a:lvl8pPr>
            <a:lvl9pPr algn="ctr">
              <a:buClr>
                <a:schemeClr val="dk1"/>
              </a:buClr>
              <a:buSzPts val="5200"/>
              <a:buNone/>
              <a:defRPr sz="5200">
                <a:solidFill>
                  <a:schemeClr val="dk1"/>
                </a:solidFill>
              </a:defRPr>
            </a:lvl9pPr>
          </a:lstStyle>
          <a:p>
            <a:pPr algn="l"/>
            <a:r>
              <a:rPr lang="zh-TW" altLang="en-US" sz="3200" dirty="0" smtClean="0"/>
              <a:t>。</a:t>
            </a:r>
            <a:r>
              <a:rPr lang="en-US" sz="3200" dirty="0" smtClean="0"/>
              <a:t>Description</a:t>
            </a:r>
            <a:endParaRPr lang="en-US" sz="3200" dirty="0"/>
          </a:p>
          <a:p>
            <a:pPr algn="l"/>
            <a:r>
              <a:rPr lang="zh-TW" altLang="en-US" sz="3200" dirty="0"/>
              <a:t>。</a:t>
            </a:r>
            <a:r>
              <a:rPr lang="en-US" sz="3200" dirty="0"/>
              <a:t>Motivation for development?</a:t>
            </a:r>
          </a:p>
          <a:p>
            <a:pPr algn="l"/>
            <a:r>
              <a:rPr lang="zh-TW" altLang="en-US" sz="3200" dirty="0"/>
              <a:t>。</a:t>
            </a:r>
            <a:r>
              <a:rPr lang="en-US" sz="3200" dirty="0"/>
              <a:t>User story</a:t>
            </a:r>
          </a:p>
        </p:txBody>
      </p:sp>
    </p:spTree>
    <p:extLst>
      <p:ext uri="{BB962C8B-B14F-4D97-AF65-F5344CB8AC3E}">
        <p14:creationId xmlns:p14="http://schemas.microsoft.com/office/powerpoint/2010/main" val="37623685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7"/>
          <p:cNvSpPr txBox="1">
            <a:spLocks noGrp="1"/>
          </p:cNvSpPr>
          <p:nvPr>
            <p:ph type="title"/>
          </p:nvPr>
        </p:nvSpPr>
        <p:spPr>
          <a:xfrm>
            <a:off x="322116" y="374677"/>
            <a:ext cx="8520600" cy="841800"/>
          </a:xfrm>
          <a:prstGeom prst="rect">
            <a:avLst/>
          </a:prstGeom>
          <a:noFill/>
          <a:ln>
            <a:noFill/>
          </a:ln>
          <a:effectLst>
            <a:outerShdw blurRad="50800" dist="50800" dir="5400000" algn="ctr" rotWithShape="0">
              <a:schemeClr val="accent5">
                <a:lumMod val="40000"/>
                <a:lumOff val="60000"/>
              </a:schemeClr>
            </a:outerShdw>
          </a:effectLst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algn="r">
              <a:buSzPts val="5200"/>
            </a:pPr>
            <a:r>
              <a:rPr lang="en-US" sz="5000" b="1" dirty="0">
                <a:latin typeface="Agency FB" panose="020B0503020202020204" pitchFamily="34" charset="0"/>
                <a:ea typeface="微软雅黑" panose="020B0503020204020204" pitchFamily="34" charset="-122"/>
              </a:rPr>
              <a:t>Animation effect background</a:t>
            </a:r>
            <a:endParaRPr sz="5000" b="1" dirty="0">
              <a:latin typeface="Agency FB" panose="020B0503020202020204" pitchFamily="34" charset="0"/>
              <a:ea typeface="微软雅黑" panose="020B0503020204020204" pitchFamily="34" charset="-122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1188720" y="4392930"/>
            <a:ext cx="6751320" cy="75057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圖片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4416" y="1725930"/>
            <a:ext cx="6096000" cy="266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77968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7"/>
          <p:cNvSpPr txBox="1">
            <a:spLocks noGrp="1"/>
          </p:cNvSpPr>
          <p:nvPr>
            <p:ph type="title"/>
          </p:nvPr>
        </p:nvSpPr>
        <p:spPr>
          <a:xfrm>
            <a:off x="322116" y="374677"/>
            <a:ext cx="8520600" cy="841800"/>
          </a:xfrm>
          <a:prstGeom prst="rect">
            <a:avLst/>
          </a:prstGeom>
          <a:noFill/>
          <a:ln>
            <a:noFill/>
          </a:ln>
          <a:effectLst>
            <a:outerShdw blurRad="50800" dist="50800" dir="5400000" algn="ctr" rotWithShape="0">
              <a:schemeClr val="accent5">
                <a:lumMod val="40000"/>
                <a:lumOff val="60000"/>
              </a:schemeClr>
            </a:outerShdw>
          </a:effectLst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algn="r">
              <a:buSzPts val="5200"/>
            </a:pPr>
            <a:r>
              <a:rPr lang="en-US" sz="6500" b="1" dirty="0">
                <a:latin typeface="Agency FB" panose="020B0503020202020204" pitchFamily="34" charset="0"/>
                <a:ea typeface="微软雅黑" panose="020B0503020204020204" pitchFamily="34" charset="-122"/>
              </a:rPr>
              <a:t>SKELETON</a:t>
            </a:r>
            <a:endParaRPr sz="6500" b="1" dirty="0">
              <a:latin typeface="Agency FB" panose="020B0503020202020204" pitchFamily="34" charset="0"/>
              <a:ea typeface="微软雅黑" panose="020B0503020204020204" pitchFamily="34" charset="-122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1188720" y="4392930"/>
            <a:ext cx="6751320" cy="75057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圖片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43941" y="1823628"/>
            <a:ext cx="6076950" cy="1962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23101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7"/>
          <p:cNvSpPr txBox="1">
            <a:spLocks noGrp="1"/>
          </p:cNvSpPr>
          <p:nvPr>
            <p:ph type="title"/>
          </p:nvPr>
        </p:nvSpPr>
        <p:spPr>
          <a:xfrm>
            <a:off x="322116" y="374677"/>
            <a:ext cx="8520600" cy="841800"/>
          </a:xfrm>
          <a:prstGeom prst="rect">
            <a:avLst/>
          </a:prstGeom>
          <a:noFill/>
          <a:ln>
            <a:noFill/>
          </a:ln>
          <a:effectLst>
            <a:outerShdw blurRad="50800" dist="50800" dir="5400000" algn="ctr" rotWithShape="0">
              <a:schemeClr val="accent5">
                <a:lumMod val="40000"/>
                <a:lumOff val="60000"/>
              </a:schemeClr>
            </a:outerShdw>
          </a:effectLst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algn="r">
              <a:buSzPts val="5200"/>
            </a:pPr>
            <a:r>
              <a:rPr lang="en-US" sz="4000" b="1" dirty="0">
                <a:latin typeface="Agency FB" panose="020B0503020202020204" pitchFamily="34" charset="0"/>
                <a:ea typeface="微软雅黑" panose="020B0503020204020204" pitchFamily="34" charset="-122"/>
              </a:rPr>
              <a:t>Button </a:t>
            </a:r>
            <a:r>
              <a:rPr lang="en-US" sz="4000" b="1" dirty="0" err="1">
                <a:latin typeface="Agency FB" panose="020B0503020202020204" pitchFamily="34" charset="0"/>
                <a:ea typeface="微软雅黑" panose="020B0503020204020204" pitchFamily="34" charset="-122"/>
              </a:rPr>
              <a:t>clickhover</a:t>
            </a:r>
            <a:r>
              <a:rPr lang="en-US" sz="4000" b="1" dirty="0">
                <a:latin typeface="Agency FB" panose="020B0503020202020204" pitchFamily="34" charset="0"/>
                <a:ea typeface="微软雅黑" panose="020B0503020204020204" pitchFamily="34" charset="-122"/>
              </a:rPr>
              <a:t> effect &amp; Box </a:t>
            </a:r>
            <a:r>
              <a:rPr lang="en-US" sz="4000" b="1" dirty="0" err="1">
                <a:latin typeface="Agency FB" panose="020B0503020202020204" pitchFamily="34" charset="0"/>
                <a:ea typeface="微软雅黑" panose="020B0503020204020204" pitchFamily="34" charset="-122"/>
              </a:rPr>
              <a:t>shodow</a:t>
            </a:r>
            <a:r>
              <a:rPr lang="en-US" sz="4000" b="1" dirty="0">
                <a:latin typeface="Agency FB" panose="020B0503020202020204" pitchFamily="34" charset="0"/>
                <a:ea typeface="微软雅黑" panose="020B0503020204020204" pitchFamily="34" charset="-122"/>
              </a:rPr>
              <a:t> effect</a:t>
            </a:r>
            <a:endParaRPr sz="4000" b="1" dirty="0">
              <a:latin typeface="Agency FB" panose="020B0503020202020204" pitchFamily="34" charset="0"/>
              <a:ea typeface="微软雅黑" panose="020B0503020204020204" pitchFamily="34" charset="-122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1188720" y="4392930"/>
            <a:ext cx="6751320" cy="75057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圖片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4416" y="1691640"/>
            <a:ext cx="6096000" cy="266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31376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326940" y="3972030"/>
            <a:ext cx="8520600" cy="841800"/>
          </a:xfrm>
          <a:noFill/>
          <a:ln>
            <a:noFill/>
          </a:ln>
          <a:effectLst>
            <a:outerShdw blurRad="50800" dist="50800" dir="5400000" algn="ctr" rotWithShape="0">
              <a:schemeClr val="accent5">
                <a:lumMod val="40000"/>
                <a:lumOff val="60000"/>
              </a:schemeClr>
            </a:outerShdw>
          </a:effectLst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algn="r">
              <a:buSzPts val="5200"/>
            </a:pPr>
            <a:r>
              <a:rPr lang="en" sz="8000" b="1" dirty="0">
                <a:latin typeface="Agency FB" panose="020B0503020202020204" pitchFamily="34" charset="0"/>
                <a:ea typeface="微软雅黑" panose="020B0503020204020204" pitchFamily="34" charset="-122"/>
              </a:rPr>
              <a:t>Future Scope</a:t>
            </a:r>
            <a:endParaRPr lang="en-US" sz="8000" b="1" dirty="0">
              <a:latin typeface="Agency FB" panose="020B0503020202020204" pitchFamily="34" charset="0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1537413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9"/>
          <p:cNvSpPr txBox="1">
            <a:spLocks noGrp="1"/>
          </p:cNvSpPr>
          <p:nvPr>
            <p:ph type="body" idx="1"/>
          </p:nvPr>
        </p:nvSpPr>
        <p:spPr>
          <a:xfrm>
            <a:off x="311700" y="1396315"/>
            <a:ext cx="8520600" cy="3416400"/>
          </a:xfrm>
          <a:prstGeom prst="rect">
            <a:avLst/>
          </a:prstGeom>
          <a:noFill/>
          <a:ln>
            <a:noFill/>
          </a:ln>
          <a:effectLst>
            <a:outerShdw blurRad="50800" dist="50800" dir="5400000" algn="ctr" rotWithShape="0">
              <a:schemeClr val="accent5">
                <a:lumMod val="40000"/>
                <a:lumOff val="60000"/>
              </a:schemeClr>
            </a:outerShdw>
          </a:effectLst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algn="r">
              <a:lnSpc>
                <a:spcPct val="100000"/>
              </a:lnSpc>
              <a:buClr>
                <a:schemeClr val="dk1"/>
              </a:buClr>
              <a:buSzPts val="5200"/>
              <a:buNone/>
            </a:pPr>
            <a:r>
              <a:rPr lang="en" sz="2000" b="1" dirty="0" smtClean="0">
                <a:solidFill>
                  <a:schemeClr val="dk1"/>
                </a:solidFill>
                <a:latin typeface="Agency FB" panose="020B0503020202020204" pitchFamily="34" charset="0"/>
                <a:ea typeface="微软雅黑" panose="020B0503020204020204" pitchFamily="34" charset="-122"/>
              </a:rPr>
              <a:t>Deployed-</a:t>
            </a:r>
            <a:r>
              <a:rPr lang="zh-TW" altLang="en-US" sz="2000" b="1" dirty="0" smtClean="0">
                <a:solidFill>
                  <a:schemeClr val="dk1"/>
                </a:solidFill>
                <a:latin typeface="Agency FB" panose="020B0503020202020204" pitchFamily="34" charset="0"/>
                <a:ea typeface="微软雅黑" panose="020B0503020204020204" pitchFamily="34" charset="-122"/>
              </a:rPr>
              <a:t> </a:t>
            </a:r>
            <a:endParaRPr lang="en-US" altLang="zh-TW" sz="2000" b="1" dirty="0" smtClean="0">
              <a:solidFill>
                <a:schemeClr val="dk1"/>
              </a:solidFill>
              <a:latin typeface="Agency FB" panose="020B0503020202020204" pitchFamily="34" charset="0"/>
              <a:ea typeface="微软雅黑" panose="020B0503020204020204" pitchFamily="34" charset="-122"/>
            </a:endParaRPr>
          </a:p>
          <a:p>
            <a:pPr algn="r">
              <a:lnSpc>
                <a:spcPct val="100000"/>
              </a:lnSpc>
              <a:buClr>
                <a:schemeClr val="dk1"/>
              </a:buClr>
              <a:buSzPts val="5200"/>
              <a:buNone/>
            </a:pPr>
            <a:r>
              <a:rPr lang="zh-TW" altLang="en-US" sz="2000" b="1" dirty="0" smtClean="0">
                <a:solidFill>
                  <a:schemeClr val="dk1"/>
                </a:solidFill>
                <a:latin typeface="Agency FB" panose="020B0503020202020204" pitchFamily="34" charset="0"/>
                <a:ea typeface="微软雅黑" panose="020B0503020204020204" pitchFamily="34" charset="-122"/>
              </a:rPr>
              <a:t> </a:t>
            </a:r>
            <a:r>
              <a:rPr lang="en-US" sz="2000" b="1" dirty="0" smtClean="0">
                <a:solidFill>
                  <a:schemeClr val="tx1"/>
                </a:solidFill>
                <a:latin typeface="Agency FB" panose="020B0503020202020204" pitchFamily="34" charset="0"/>
                <a:ea typeface="微软雅黑" panose="020B0503020204020204" pitchFamily="34" charset="-122"/>
              </a:rPr>
              <a:t>https</a:t>
            </a:r>
            <a:r>
              <a:rPr lang="en-US" sz="2000" b="1" dirty="0">
                <a:solidFill>
                  <a:schemeClr val="tx1"/>
                </a:solidFill>
                <a:latin typeface="Agency FB" panose="020B0503020202020204" pitchFamily="34" charset="0"/>
                <a:ea typeface="微软雅黑" panose="020B0503020204020204" pitchFamily="34" charset="-122"/>
              </a:rPr>
              <a:t>://</a:t>
            </a:r>
            <a:r>
              <a:rPr lang="en-US" sz="2000" b="1" dirty="0" smtClean="0">
                <a:solidFill>
                  <a:schemeClr val="tx1"/>
                </a:solidFill>
                <a:latin typeface="Agency FB" panose="020B0503020202020204" pitchFamily="34" charset="0"/>
                <a:ea typeface="微软雅黑" panose="020B0503020204020204" pitchFamily="34" charset="-122"/>
              </a:rPr>
              <a:t>opticsl8b.github.io/Project-Crypto-Lane</a:t>
            </a:r>
          </a:p>
          <a:p>
            <a:pPr algn="r">
              <a:lnSpc>
                <a:spcPct val="100000"/>
              </a:lnSpc>
              <a:buClr>
                <a:schemeClr val="dk1"/>
              </a:buClr>
              <a:buSzPts val="5200"/>
              <a:buNone/>
            </a:pPr>
            <a:r>
              <a:rPr lang="en" sz="2000" b="1" dirty="0" smtClean="0">
                <a:solidFill>
                  <a:schemeClr val="dk1"/>
                </a:solidFill>
                <a:latin typeface="Agency FB" panose="020B0503020202020204" pitchFamily="34" charset="0"/>
                <a:ea typeface="微软雅黑" panose="020B0503020204020204" pitchFamily="34" charset="-122"/>
              </a:rPr>
              <a:t> </a:t>
            </a:r>
            <a:endParaRPr sz="2000" b="1" dirty="0">
              <a:solidFill>
                <a:schemeClr val="dk1"/>
              </a:solidFill>
              <a:latin typeface="Agency FB" panose="020B0503020202020204" pitchFamily="34" charset="0"/>
              <a:ea typeface="微软雅黑" panose="020B0503020204020204" pitchFamily="34" charset="-122"/>
            </a:endParaRPr>
          </a:p>
          <a:p>
            <a:pPr algn="r">
              <a:lnSpc>
                <a:spcPct val="100000"/>
              </a:lnSpc>
              <a:buClr>
                <a:schemeClr val="dk1"/>
              </a:buClr>
              <a:buSzPts val="5200"/>
              <a:buNone/>
            </a:pPr>
            <a:r>
              <a:rPr lang="en" sz="2000" b="1" dirty="0">
                <a:solidFill>
                  <a:schemeClr val="dk1"/>
                </a:solidFill>
                <a:latin typeface="Agency FB" panose="020B0503020202020204" pitchFamily="34" charset="0"/>
                <a:ea typeface="微软雅黑" panose="020B0503020204020204" pitchFamily="34" charset="-122"/>
              </a:rPr>
              <a:t>GitHub </a:t>
            </a:r>
            <a:r>
              <a:rPr lang="en" sz="2000" b="1" dirty="0" smtClean="0">
                <a:solidFill>
                  <a:schemeClr val="dk1"/>
                </a:solidFill>
                <a:latin typeface="Agency FB" panose="020B0503020202020204" pitchFamily="34" charset="0"/>
                <a:ea typeface="微软雅黑" panose="020B0503020204020204" pitchFamily="34" charset="-122"/>
              </a:rPr>
              <a:t>repo</a:t>
            </a:r>
            <a:r>
              <a:rPr lang="en-US" altLang="zh-TW" sz="2000" b="1" dirty="0" smtClean="0">
                <a:solidFill>
                  <a:schemeClr val="dk1"/>
                </a:solidFill>
                <a:latin typeface="Agency FB" panose="020B0503020202020204" pitchFamily="34" charset="0"/>
                <a:ea typeface="微软雅黑" panose="020B0503020204020204" pitchFamily="34" charset="-122"/>
              </a:rPr>
              <a:t>-</a:t>
            </a:r>
          </a:p>
          <a:p>
            <a:pPr algn="r">
              <a:lnSpc>
                <a:spcPct val="100000"/>
              </a:lnSpc>
              <a:buClr>
                <a:schemeClr val="dk1"/>
              </a:buClr>
              <a:buSzPts val="5200"/>
              <a:buNone/>
            </a:pPr>
            <a:r>
              <a:rPr lang="zh-TW" altLang="en-US" sz="2000" b="1" dirty="0" smtClean="0">
                <a:solidFill>
                  <a:schemeClr val="dk1"/>
                </a:solidFill>
                <a:latin typeface="Agency FB" panose="020B0503020202020204" pitchFamily="34" charset="0"/>
                <a:ea typeface="微软雅黑" panose="020B0503020204020204" pitchFamily="34" charset="-122"/>
              </a:rPr>
              <a:t> </a:t>
            </a:r>
            <a:r>
              <a:rPr lang="en-US" altLang="zh-TW" sz="2000" b="1" dirty="0">
                <a:solidFill>
                  <a:schemeClr val="dk1"/>
                </a:solidFill>
                <a:latin typeface="Agency FB" panose="020B0503020202020204" pitchFamily="34" charset="0"/>
                <a:ea typeface="微软雅黑" panose="020B0503020204020204" pitchFamily="34" charset="-122"/>
              </a:rPr>
              <a:t>https://github.com/opticsl8b/Project-Crypto-Lane</a:t>
            </a:r>
            <a:endParaRPr sz="2000" b="1" dirty="0">
              <a:solidFill>
                <a:schemeClr val="dk1"/>
              </a:solidFill>
              <a:latin typeface="Agency FB" panose="020B0503020202020204" pitchFamily="34" charset="0"/>
              <a:ea typeface="微软雅黑" panose="020B0503020204020204" pitchFamily="34" charset="-122"/>
            </a:endParaRPr>
          </a:p>
        </p:txBody>
      </p:sp>
      <p:sp>
        <p:nvSpPr>
          <p:cNvPr id="7" name="Google Shape;71;p16"/>
          <p:cNvSpPr txBox="1">
            <a:spLocks/>
          </p:cNvSpPr>
          <p:nvPr/>
        </p:nvSpPr>
        <p:spPr>
          <a:xfrm>
            <a:off x="281220" y="814255"/>
            <a:ext cx="5296620" cy="864000"/>
          </a:xfrm>
          <a:prstGeom prst="rect">
            <a:avLst/>
          </a:prstGeom>
          <a:noFill/>
          <a:ln>
            <a:noFill/>
          </a:ln>
          <a:effectLst>
            <a:outerShdw blurRad="50800" dist="50800" dir="5400000" algn="ctr" rotWithShape="0">
              <a:schemeClr val="accent5">
                <a:lumMod val="40000"/>
                <a:lumOff val="60000"/>
              </a:schemeClr>
            </a:outerShdw>
          </a:effectLst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SzPts val="5200"/>
            </a:pPr>
            <a:r>
              <a:rPr lang="en-US" sz="8000" b="1" dirty="0" smtClean="0">
                <a:latin typeface="Agency FB" panose="020B0503020202020204" pitchFamily="34" charset="0"/>
                <a:ea typeface="微软雅黑" panose="020B0503020204020204" pitchFamily="34" charset="-122"/>
              </a:rPr>
              <a:t>Links</a:t>
            </a:r>
            <a:r>
              <a:rPr lang="en-US" altLang="zh-TW" sz="8000" b="1" dirty="0" smtClean="0">
                <a:latin typeface="Agency FB" panose="020B0503020202020204" pitchFamily="34" charset="0"/>
                <a:ea typeface="微软雅黑" panose="020B0503020204020204" pitchFamily="34" charset="-122"/>
              </a:rPr>
              <a:t>-</a:t>
            </a:r>
            <a:r>
              <a:rPr lang="zh-TW" altLang="en-US" sz="8000" b="1" dirty="0" smtClean="0">
                <a:latin typeface="Agency FB" panose="020B0503020202020204" pitchFamily="34" charset="0"/>
                <a:ea typeface="微软雅黑" panose="020B0503020204020204" pitchFamily="34" charset="-122"/>
              </a:rPr>
              <a:t> </a:t>
            </a:r>
            <a:endParaRPr lang="en-US" sz="8000" b="1" dirty="0">
              <a:latin typeface="Agency FB" panose="020B0503020202020204" pitchFamily="34" charset="0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311700" y="3949170"/>
            <a:ext cx="8520600" cy="841800"/>
          </a:xfrm>
          <a:noFill/>
          <a:ln>
            <a:noFill/>
          </a:ln>
          <a:effectLst>
            <a:outerShdw blurRad="50800" dist="50800" dir="5400000" algn="ctr" rotWithShape="0">
              <a:schemeClr val="accent5">
                <a:lumMod val="40000"/>
                <a:lumOff val="60000"/>
              </a:schemeClr>
            </a:outerShdw>
          </a:effectLst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algn="r">
              <a:buSzPts val="5200"/>
            </a:pPr>
            <a:r>
              <a:rPr lang="en" sz="8000" b="1" dirty="0" smtClean="0">
                <a:latin typeface="Agency FB" panose="020B0503020202020204" pitchFamily="34" charset="0"/>
                <a:ea typeface="微软雅黑" panose="020B0503020204020204" pitchFamily="34" charset="-122"/>
              </a:rPr>
              <a:t>Questions</a:t>
            </a:r>
            <a:endParaRPr lang="en-US" sz="8000" b="1" dirty="0">
              <a:latin typeface="Agency FB" panose="020B0503020202020204" pitchFamily="34" charset="0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4214173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>
            <a:spLocks noGrp="1"/>
          </p:cNvSpPr>
          <p:nvPr>
            <p:ph type="title"/>
          </p:nvPr>
        </p:nvSpPr>
        <p:spPr>
          <a:xfrm>
            <a:off x="4465320" y="3558540"/>
            <a:ext cx="4359360" cy="1224000"/>
          </a:xfrm>
          <a:prstGeom prst="rect">
            <a:avLst/>
          </a:prstGeom>
          <a:noFill/>
          <a:ln>
            <a:noFill/>
          </a:ln>
          <a:effectLst>
            <a:outerShdw blurRad="50800" dist="50800" dir="5400000" algn="ctr" rotWithShape="0">
              <a:schemeClr val="accent5">
                <a:lumMod val="40000"/>
                <a:lumOff val="60000"/>
              </a:schemeClr>
            </a:outerShdw>
          </a:effectLst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algn="r">
              <a:buSzPts val="5200"/>
            </a:pPr>
            <a:r>
              <a:rPr lang="en-US" altLang="zh-TW" sz="8000" b="1" dirty="0" smtClean="0">
                <a:latin typeface="Agency FB" panose="020B0503020202020204" pitchFamily="34" charset="0"/>
                <a:ea typeface="微软雅黑" panose="020B0503020204020204" pitchFamily="34" charset="-122"/>
              </a:rPr>
              <a:t>Description</a:t>
            </a:r>
            <a:endParaRPr sz="8000" b="1" dirty="0">
              <a:latin typeface="Agency FB" panose="020B0503020202020204" pitchFamily="34" charset="0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9512388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2339340" y="2608050"/>
            <a:ext cx="6500580" cy="3533670"/>
          </a:xfrm>
          <a:noFill/>
          <a:ln>
            <a:noFill/>
          </a:ln>
          <a:effectLst>
            <a:outerShdw blurRad="50800" dist="50800" dir="5400000" algn="ctr" rotWithShape="0">
              <a:schemeClr val="accent5">
                <a:lumMod val="40000"/>
                <a:lumOff val="60000"/>
              </a:schemeClr>
            </a:outerShdw>
          </a:effectLst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algn="r">
              <a:buSzPts val="5200"/>
            </a:pPr>
            <a:r>
              <a:rPr lang="en-US" sz="8000" b="1" dirty="0">
                <a:latin typeface="Agency FB" panose="020B0503020202020204" pitchFamily="34" charset="0"/>
                <a:ea typeface="微软雅黑" panose="020B0503020204020204" pitchFamily="34" charset="-122"/>
              </a:rPr>
              <a:t>Motivation </a:t>
            </a:r>
            <a:r>
              <a:rPr lang="en-US" sz="8000" b="1" dirty="0" smtClean="0">
                <a:latin typeface="Agency FB" panose="020B0503020202020204" pitchFamily="34" charset="0"/>
                <a:ea typeface="微软雅黑" panose="020B0503020204020204" pitchFamily="34" charset="-122"/>
              </a:rPr>
              <a:t/>
            </a:r>
            <a:br>
              <a:rPr lang="en-US" sz="8000" b="1" dirty="0" smtClean="0">
                <a:latin typeface="Agency FB" panose="020B0503020202020204" pitchFamily="34" charset="0"/>
                <a:ea typeface="微软雅黑" panose="020B0503020204020204" pitchFamily="34" charset="-122"/>
              </a:rPr>
            </a:br>
            <a:r>
              <a:rPr lang="en-US" sz="8000" b="1" dirty="0" smtClean="0">
                <a:latin typeface="Agency FB" panose="020B0503020202020204" pitchFamily="34" charset="0"/>
                <a:ea typeface="微软雅黑" panose="020B0503020204020204" pitchFamily="34" charset="-122"/>
              </a:rPr>
              <a:t>for </a:t>
            </a:r>
            <a:r>
              <a:rPr lang="en-US" sz="8000" b="1" dirty="0">
                <a:latin typeface="Agency FB" panose="020B0503020202020204" pitchFamily="34" charset="0"/>
                <a:ea typeface="微软雅黑" panose="020B0503020204020204" pitchFamily="34" charset="-122"/>
              </a:rPr>
              <a:t>development?</a:t>
            </a:r>
            <a:br>
              <a:rPr lang="en-US" sz="8000" b="1" dirty="0">
                <a:latin typeface="Agency FB" panose="020B0503020202020204" pitchFamily="34" charset="0"/>
                <a:ea typeface="微软雅黑" panose="020B0503020204020204" pitchFamily="34" charset="-122"/>
              </a:rPr>
            </a:br>
            <a:endParaRPr lang="en-US" sz="8000" b="1" dirty="0">
              <a:latin typeface="Agency FB" panose="020B0503020202020204" pitchFamily="34" charset="0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871573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>
            <a:spLocks noGrp="1"/>
          </p:cNvSpPr>
          <p:nvPr>
            <p:ph type="title"/>
          </p:nvPr>
        </p:nvSpPr>
        <p:spPr>
          <a:xfrm>
            <a:off x="4465320" y="3558540"/>
            <a:ext cx="4359360" cy="1224000"/>
          </a:xfrm>
          <a:prstGeom prst="rect">
            <a:avLst/>
          </a:prstGeom>
          <a:noFill/>
          <a:ln>
            <a:noFill/>
          </a:ln>
          <a:effectLst>
            <a:outerShdw blurRad="50800" dist="50800" dir="5400000" algn="ctr" rotWithShape="0">
              <a:schemeClr val="accent5">
                <a:lumMod val="40000"/>
                <a:lumOff val="60000"/>
              </a:schemeClr>
            </a:outerShdw>
          </a:effectLst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algn="r">
              <a:buSzPts val="5200"/>
            </a:pPr>
            <a:r>
              <a:rPr lang="en-US" altLang="zh-TW" sz="8000" b="1" dirty="0">
                <a:latin typeface="Agency FB" panose="020B0503020202020204" pitchFamily="34" charset="0"/>
                <a:ea typeface="微软雅黑" panose="020B0503020204020204" pitchFamily="34" charset="-122"/>
              </a:rPr>
              <a:t>User </a:t>
            </a:r>
            <a:r>
              <a:rPr lang="en-US" sz="8000" b="1" dirty="0" smtClean="0">
                <a:latin typeface="Agency FB" panose="020B0503020202020204" pitchFamily="34" charset="0"/>
                <a:ea typeface="微软雅黑" panose="020B0503020204020204" pitchFamily="34" charset="-122"/>
              </a:rPr>
              <a:t>Story</a:t>
            </a:r>
            <a:endParaRPr sz="8000" b="1" dirty="0">
              <a:latin typeface="Agency FB" panose="020B0503020202020204" pitchFamily="34" charset="0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46000"/>
            <a:lum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9421"/>
                    </a14:imgEffect>
                    <a14:imgEffect>
                      <a14:saturation sat="46000"/>
                    </a14:imgEffect>
                  </a14:imgLayer>
                </a14:imgProps>
              </a:ext>
            </a:extLst>
          </a:blip>
          <a:srcRect/>
          <a:stretch>
            <a:fillRect t="-8000" b="-8000"/>
          </a:stretch>
        </a:blipFill>
        <a:effectLst/>
      </p:bgPr>
    </p:bg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6"/>
          <p:cNvSpPr txBox="1">
            <a:spLocks noGrp="1"/>
          </p:cNvSpPr>
          <p:nvPr>
            <p:ph type="title"/>
          </p:nvPr>
        </p:nvSpPr>
        <p:spPr>
          <a:xfrm>
            <a:off x="281220" y="814255"/>
            <a:ext cx="5296620" cy="864000"/>
          </a:xfrm>
          <a:prstGeom prst="rect">
            <a:avLst/>
          </a:prstGeom>
          <a:noFill/>
          <a:ln>
            <a:noFill/>
          </a:ln>
          <a:effectLst>
            <a:outerShdw blurRad="50800" dist="50800" dir="5400000" algn="ctr" rotWithShape="0">
              <a:schemeClr val="accent5">
                <a:lumMod val="40000"/>
                <a:lumOff val="60000"/>
              </a:schemeClr>
            </a:outerShdw>
          </a:effectLst>
        </p:spPr>
        <p:txBody>
          <a:bodyPr spcFirstLastPara="1" wrap="square" lIns="91425" tIns="91425" rIns="91425" bIns="91425" anchor="b" anchorCtr="0">
            <a:noAutofit/>
          </a:bodyPr>
          <a:lstStyle/>
          <a:p>
            <a:pPr>
              <a:buSzPts val="5200"/>
            </a:pPr>
            <a:r>
              <a:rPr lang="en" sz="8000" b="1" dirty="0" smtClean="0">
                <a:latin typeface="Agency FB" panose="020B0503020202020204" pitchFamily="34" charset="0"/>
                <a:ea typeface="微软雅黑" panose="020B0503020204020204" pitchFamily="34" charset="-122"/>
              </a:rPr>
              <a:t>Process</a:t>
            </a:r>
            <a:r>
              <a:rPr lang="en-US" altLang="zh-TW" sz="8000" b="1" dirty="0" smtClean="0">
                <a:latin typeface="Agency FB" panose="020B0503020202020204" pitchFamily="34" charset="0"/>
                <a:ea typeface="微软雅黑" panose="020B0503020204020204" pitchFamily="34" charset="-122"/>
              </a:rPr>
              <a:t>-</a:t>
            </a:r>
            <a:endParaRPr sz="8000" b="1" dirty="0">
              <a:latin typeface="Agency FB" panose="020B0503020202020204" pitchFamily="34" charset="0"/>
              <a:ea typeface="微软雅黑" panose="020B0503020204020204" pitchFamily="34" charset="-122"/>
            </a:endParaRPr>
          </a:p>
        </p:txBody>
      </p:sp>
      <p:sp>
        <p:nvSpPr>
          <p:cNvPr id="72" name="Google Shape;72;p16"/>
          <p:cNvSpPr txBox="1">
            <a:spLocks noGrp="1"/>
          </p:cNvSpPr>
          <p:nvPr>
            <p:ph type="body" idx="1"/>
          </p:nvPr>
        </p:nvSpPr>
        <p:spPr>
          <a:xfrm>
            <a:off x="3931200" y="1464895"/>
            <a:ext cx="6120000" cy="3416400"/>
          </a:xfrm>
          <a:prstGeom prst="rect">
            <a:avLst/>
          </a:prstGeom>
          <a:noFill/>
          <a:ln>
            <a:noFill/>
          </a:ln>
          <a:effectLst>
            <a:outerShdw blurRad="50800" dist="50800" dir="5400000" algn="ctr" rotWithShape="0">
              <a:srgbClr val="7AFCA5"/>
            </a:outerShdw>
          </a:effectLst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114300" indent="0">
              <a:lnSpc>
                <a:spcPct val="100000"/>
              </a:lnSpc>
              <a:buClr>
                <a:schemeClr val="dk1"/>
              </a:buClr>
              <a:buSzPts val="5200"/>
              <a:buNone/>
            </a:pPr>
            <a:r>
              <a:rPr lang="zh-TW" altLang="en-US" sz="3200" b="1" dirty="0">
                <a:solidFill>
                  <a:schemeClr val="dk1"/>
                </a:solidFill>
                <a:latin typeface="Agency FB" panose="020B0503020202020204" pitchFamily="34" charset="0"/>
                <a:ea typeface="微软雅黑" panose="020B0503020204020204" pitchFamily="34" charset="-122"/>
              </a:rPr>
              <a:t>。 </a:t>
            </a:r>
            <a:r>
              <a:rPr lang="en" sz="3200" b="1" dirty="0">
                <a:solidFill>
                  <a:schemeClr val="dk1"/>
                </a:solidFill>
                <a:latin typeface="Agency FB" panose="020B0503020202020204" pitchFamily="34" charset="0"/>
                <a:ea typeface="微软雅黑" panose="020B0503020204020204" pitchFamily="34" charset="-122"/>
              </a:rPr>
              <a:t>Technologies used</a:t>
            </a:r>
            <a:endParaRPr sz="3200" b="1" dirty="0">
              <a:solidFill>
                <a:schemeClr val="dk1"/>
              </a:solidFill>
              <a:latin typeface="Agency FB" panose="020B0503020202020204" pitchFamily="34" charset="0"/>
              <a:ea typeface="微软雅黑" panose="020B0503020204020204" pitchFamily="34" charset="-122"/>
            </a:endParaRPr>
          </a:p>
          <a:p>
            <a:pPr marL="114300" indent="0">
              <a:lnSpc>
                <a:spcPct val="100000"/>
              </a:lnSpc>
              <a:buClr>
                <a:schemeClr val="dk1"/>
              </a:buClr>
              <a:buSzPts val="5200"/>
              <a:buNone/>
            </a:pPr>
            <a:r>
              <a:rPr lang="zh-TW" altLang="en-US" sz="3200" b="1" dirty="0">
                <a:solidFill>
                  <a:schemeClr val="dk1"/>
                </a:solidFill>
                <a:latin typeface="Agency FB" panose="020B0503020202020204" pitchFamily="34" charset="0"/>
                <a:ea typeface="微软雅黑" panose="020B0503020204020204" pitchFamily="34" charset="-122"/>
              </a:rPr>
              <a:t>。 </a:t>
            </a:r>
            <a:r>
              <a:rPr lang="en" sz="3200" b="1" dirty="0">
                <a:solidFill>
                  <a:schemeClr val="dk1"/>
                </a:solidFill>
                <a:latin typeface="Agency FB" panose="020B0503020202020204" pitchFamily="34" charset="0"/>
                <a:ea typeface="微软雅黑" panose="020B0503020204020204" pitchFamily="34" charset="-122"/>
              </a:rPr>
              <a:t>Breakdown of tasks and roles</a:t>
            </a:r>
            <a:endParaRPr sz="3200" b="1" dirty="0">
              <a:solidFill>
                <a:schemeClr val="dk1"/>
              </a:solidFill>
              <a:latin typeface="Agency FB" panose="020B0503020202020204" pitchFamily="34" charset="0"/>
              <a:ea typeface="微软雅黑" panose="020B0503020204020204" pitchFamily="34" charset="-122"/>
            </a:endParaRPr>
          </a:p>
          <a:p>
            <a:pPr marL="114300" indent="0">
              <a:lnSpc>
                <a:spcPct val="100000"/>
              </a:lnSpc>
              <a:buClr>
                <a:schemeClr val="dk1"/>
              </a:buClr>
              <a:buSzPts val="5200"/>
              <a:buNone/>
            </a:pPr>
            <a:r>
              <a:rPr lang="zh-TW" altLang="en-US" sz="3200" b="1" dirty="0">
                <a:solidFill>
                  <a:schemeClr val="dk1"/>
                </a:solidFill>
                <a:latin typeface="Agency FB" panose="020B0503020202020204" pitchFamily="34" charset="0"/>
                <a:ea typeface="微软雅黑" panose="020B0503020204020204" pitchFamily="34" charset="-122"/>
              </a:rPr>
              <a:t>。 </a:t>
            </a:r>
            <a:r>
              <a:rPr lang="en" sz="3200" b="1" dirty="0">
                <a:solidFill>
                  <a:schemeClr val="dk1"/>
                </a:solidFill>
                <a:latin typeface="Agency FB" panose="020B0503020202020204" pitchFamily="34" charset="0"/>
                <a:ea typeface="微软雅黑" panose="020B0503020204020204" pitchFamily="34" charset="-122"/>
              </a:rPr>
              <a:t>Challenges</a:t>
            </a:r>
            <a:endParaRPr sz="3200" b="1" dirty="0">
              <a:solidFill>
                <a:schemeClr val="dk1"/>
              </a:solidFill>
              <a:latin typeface="Agency FB" panose="020B0503020202020204" pitchFamily="34" charset="0"/>
              <a:ea typeface="微软雅黑" panose="020B0503020204020204" pitchFamily="34" charset="-122"/>
            </a:endParaRPr>
          </a:p>
          <a:p>
            <a:pPr marL="114300" indent="0">
              <a:lnSpc>
                <a:spcPct val="100000"/>
              </a:lnSpc>
              <a:buClr>
                <a:schemeClr val="dk1"/>
              </a:buClr>
              <a:buSzPts val="5200"/>
              <a:buNone/>
            </a:pPr>
            <a:r>
              <a:rPr lang="zh-TW" altLang="en-US" sz="3200" b="1" dirty="0">
                <a:solidFill>
                  <a:schemeClr val="dk1"/>
                </a:solidFill>
                <a:latin typeface="Agency FB" panose="020B0503020202020204" pitchFamily="34" charset="0"/>
                <a:ea typeface="微软雅黑" panose="020B0503020204020204" pitchFamily="34" charset="-122"/>
              </a:rPr>
              <a:t>。 </a:t>
            </a:r>
            <a:r>
              <a:rPr lang="en" sz="3200" b="1" dirty="0">
                <a:solidFill>
                  <a:schemeClr val="dk1"/>
                </a:solidFill>
                <a:latin typeface="Agency FB" panose="020B0503020202020204" pitchFamily="34" charset="0"/>
                <a:ea typeface="微软雅黑" panose="020B0503020204020204" pitchFamily="34" charset="-122"/>
              </a:rPr>
              <a:t>Successes</a:t>
            </a:r>
            <a:endParaRPr sz="3200" b="1" dirty="0">
              <a:solidFill>
                <a:schemeClr val="dk1"/>
              </a:solidFill>
              <a:latin typeface="Agency FB" panose="020B0503020202020204" pitchFamily="34" charset="0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47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9421"/>
                    </a14:imgEffect>
                    <a14:imgEffect>
                      <a14:saturation sat="46000"/>
                    </a14:imgEffect>
                  </a14:imgLayer>
                </a14:imgProps>
              </a:ext>
            </a:extLst>
          </a:blip>
          <a:srcRect/>
          <a:stretch>
            <a:fillRect t="-8000" b="-8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243120" y="3903450"/>
            <a:ext cx="8520600" cy="841800"/>
          </a:xfrm>
          <a:noFill/>
          <a:ln>
            <a:noFill/>
          </a:ln>
          <a:effectLst>
            <a:outerShdw blurRad="50800" dist="50800" dir="5400000" algn="ctr" rotWithShape="0">
              <a:schemeClr val="accent5">
                <a:lumMod val="40000"/>
                <a:lumOff val="60000"/>
              </a:schemeClr>
            </a:outerShdw>
          </a:effectLst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algn="r">
              <a:buSzPts val="5200"/>
            </a:pPr>
            <a:r>
              <a:rPr lang="en-US" sz="8000" b="1" dirty="0">
                <a:latin typeface="Agency FB" panose="020B0503020202020204" pitchFamily="34" charset="0"/>
                <a:ea typeface="微软雅黑" panose="020B0503020204020204" pitchFamily="34" charset="-122"/>
              </a:rPr>
              <a:t>Technologies used</a:t>
            </a:r>
          </a:p>
        </p:txBody>
      </p:sp>
    </p:spTree>
    <p:extLst>
      <p:ext uri="{BB962C8B-B14F-4D97-AF65-F5344CB8AC3E}">
        <p14:creationId xmlns:p14="http://schemas.microsoft.com/office/powerpoint/2010/main" val="14595270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235500" y="4139670"/>
            <a:ext cx="8520600" cy="841800"/>
          </a:xfrm>
          <a:noFill/>
          <a:ln>
            <a:noFill/>
          </a:ln>
          <a:effectLst>
            <a:outerShdw blurRad="50800" dist="50800" dir="5400000" algn="ctr" rotWithShape="0">
              <a:schemeClr val="accent5">
                <a:lumMod val="40000"/>
                <a:lumOff val="60000"/>
              </a:schemeClr>
            </a:outerShdw>
          </a:effectLst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algn="r">
              <a:buSzPts val="5200"/>
            </a:pPr>
            <a:r>
              <a:rPr lang="en-US" sz="8000" b="1" dirty="0">
                <a:latin typeface="Agency FB" panose="020B0503020202020204" pitchFamily="34" charset="0"/>
                <a:ea typeface="微软雅黑" panose="020B0503020204020204" pitchFamily="34" charset="-122"/>
              </a:rPr>
              <a:t>    Breakdown of </a:t>
            </a:r>
            <a:r>
              <a:rPr lang="en-US" sz="8000" b="1" dirty="0" smtClean="0">
                <a:latin typeface="Agency FB" panose="020B0503020202020204" pitchFamily="34" charset="0"/>
                <a:ea typeface="微软雅黑" panose="020B0503020204020204" pitchFamily="34" charset="-122"/>
              </a:rPr>
              <a:t/>
            </a:r>
            <a:br>
              <a:rPr lang="en-US" sz="8000" b="1" dirty="0" smtClean="0">
                <a:latin typeface="Agency FB" panose="020B0503020202020204" pitchFamily="34" charset="0"/>
                <a:ea typeface="微软雅黑" panose="020B0503020204020204" pitchFamily="34" charset="-122"/>
              </a:rPr>
            </a:br>
            <a:r>
              <a:rPr lang="en-US" sz="8000" b="1" dirty="0" smtClean="0">
                <a:latin typeface="Agency FB" panose="020B0503020202020204" pitchFamily="34" charset="0"/>
                <a:ea typeface="微软雅黑" panose="020B0503020204020204" pitchFamily="34" charset="-122"/>
              </a:rPr>
              <a:t>tasks </a:t>
            </a:r>
            <a:r>
              <a:rPr lang="en-US" sz="8000" b="1" dirty="0">
                <a:latin typeface="Agency FB" panose="020B0503020202020204" pitchFamily="34" charset="0"/>
                <a:ea typeface="微软雅黑" panose="020B0503020204020204" pitchFamily="34" charset="-122"/>
              </a:rPr>
              <a:t>and roles</a:t>
            </a:r>
          </a:p>
        </p:txBody>
      </p:sp>
    </p:spTree>
    <p:extLst>
      <p:ext uri="{BB962C8B-B14F-4D97-AF65-F5344CB8AC3E}">
        <p14:creationId xmlns:p14="http://schemas.microsoft.com/office/powerpoint/2010/main" val="20383241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7679" y="524933"/>
            <a:ext cx="7967090" cy="4048983"/>
          </a:xfrm>
          <a:prstGeom prst="rect">
            <a:avLst/>
          </a:prstGeom>
          <a:effectLst>
            <a:outerShdw blurRad="50800" dist="38100" dir="10800000" algn="r" rotWithShape="0">
              <a:prstClr val="black">
                <a:alpha val="40000"/>
              </a:prstClr>
            </a:outerShdw>
            <a:softEdge rad="50800"/>
          </a:effectLst>
        </p:spPr>
      </p:pic>
    </p:spTree>
    <p:extLst>
      <p:ext uri="{BB962C8B-B14F-4D97-AF65-F5344CB8AC3E}">
        <p14:creationId xmlns:p14="http://schemas.microsoft.com/office/powerpoint/2010/main" val="1648570332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Override1.xml><?xml version="1.0" encoding="utf-8"?>
<a:themeOverride xmlns:a="http://schemas.openxmlformats.org/drawingml/2006/main">
  <a:clrScheme name="Simple Light">
    <a:dk1>
      <a:srgbClr val="000000"/>
    </a:dk1>
    <a:lt1>
      <a:srgbClr val="FFFFFF"/>
    </a:lt1>
    <a:dk2>
      <a:srgbClr val="595959"/>
    </a:dk2>
    <a:lt2>
      <a:srgbClr val="EEEEEE"/>
    </a:lt2>
    <a:accent1>
      <a:srgbClr val="FFAB40"/>
    </a:accent1>
    <a:accent2>
      <a:srgbClr val="212121"/>
    </a:accent2>
    <a:accent3>
      <a:srgbClr val="78909C"/>
    </a:accent3>
    <a:accent4>
      <a:srgbClr val="FFAB40"/>
    </a:accent4>
    <a:accent5>
      <a:srgbClr val="0097A7"/>
    </a:accent5>
    <a:accent6>
      <a:srgbClr val="EEFF41"/>
    </a:accent6>
    <a:hlink>
      <a:srgbClr val="0097A7"/>
    </a:hlink>
    <a:folHlink>
      <a:srgbClr val="0097A7"/>
    </a:folHlink>
  </a:clrScheme>
</a:themeOverride>
</file>

<file path=ppt/theme/themeOverride2.xml><?xml version="1.0" encoding="utf-8"?>
<a:themeOverride xmlns:a="http://schemas.openxmlformats.org/drawingml/2006/main">
  <a:clrScheme name="Simple Light">
    <a:dk1>
      <a:srgbClr val="000000"/>
    </a:dk1>
    <a:lt1>
      <a:srgbClr val="FFFFFF"/>
    </a:lt1>
    <a:dk2>
      <a:srgbClr val="595959"/>
    </a:dk2>
    <a:lt2>
      <a:srgbClr val="EEEEEE"/>
    </a:lt2>
    <a:accent1>
      <a:srgbClr val="FFAB40"/>
    </a:accent1>
    <a:accent2>
      <a:srgbClr val="212121"/>
    </a:accent2>
    <a:accent3>
      <a:srgbClr val="78909C"/>
    </a:accent3>
    <a:accent4>
      <a:srgbClr val="FFAB40"/>
    </a:accent4>
    <a:accent5>
      <a:srgbClr val="0097A7"/>
    </a:accent5>
    <a:accent6>
      <a:srgbClr val="EEFF41"/>
    </a:accent6>
    <a:hlink>
      <a:srgbClr val="0097A7"/>
    </a:hlink>
    <a:folHlink>
      <a:srgbClr val="0097A7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1653</TotalTime>
  <Words>183</Words>
  <Application>Microsoft Office PowerPoint</Application>
  <PresentationFormat>如螢幕大小 (16:9)</PresentationFormat>
  <Paragraphs>44</Paragraphs>
  <Slides>25</Slides>
  <Notes>19</Notes>
  <HiddenSlides>0</HiddenSlides>
  <MMClips>0</MMClips>
  <ScaleCrop>false</ScaleCrop>
  <HeadingPairs>
    <vt:vector size="6" baseType="variant">
      <vt:variant>
        <vt:lpstr>使用字型</vt:lpstr>
      </vt:variant>
      <vt:variant>
        <vt:i4>4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25</vt:i4>
      </vt:variant>
    </vt:vector>
  </HeadingPairs>
  <TitlesOfParts>
    <vt:vector size="30" baseType="lpstr">
      <vt:lpstr>微软雅黑</vt:lpstr>
      <vt:lpstr>Agency FB</vt:lpstr>
      <vt:lpstr>Arial</vt:lpstr>
      <vt:lpstr>Ink Free</vt:lpstr>
      <vt:lpstr>Simple Light</vt:lpstr>
      <vt:lpstr>Crypto Lane</vt:lpstr>
      <vt:lpstr>Concept-</vt:lpstr>
      <vt:lpstr>Description</vt:lpstr>
      <vt:lpstr>Motivation  for development? </vt:lpstr>
      <vt:lpstr>User Story</vt:lpstr>
      <vt:lpstr>Process-</vt:lpstr>
      <vt:lpstr>Technologies used</vt:lpstr>
      <vt:lpstr>    Breakdown of  tasks and roles</vt:lpstr>
      <vt:lpstr>PowerPoint 簡報</vt:lpstr>
      <vt:lpstr>PowerPoint 簡報</vt:lpstr>
      <vt:lpstr>Challenges</vt:lpstr>
      <vt:lpstr>Successes</vt:lpstr>
      <vt:lpstr>Demo</vt:lpstr>
      <vt:lpstr>Initialise</vt:lpstr>
      <vt:lpstr>Fiat Button</vt:lpstr>
      <vt:lpstr>Social Media-News feed</vt:lpstr>
      <vt:lpstr>Price Comparison</vt:lpstr>
      <vt:lpstr>Coin Scope</vt:lpstr>
      <vt:lpstr>CSS Framwork &amp; Visual effects</vt:lpstr>
      <vt:lpstr>Animation effect background</vt:lpstr>
      <vt:lpstr>SKELETON</vt:lpstr>
      <vt:lpstr>Button clickhover effect &amp; Box shodow effect</vt:lpstr>
      <vt:lpstr>Future Scope</vt:lpstr>
      <vt:lpstr>PowerPoint 簡報</vt:lpstr>
      <vt:lpstr>Questions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Project Title</dc:title>
  <cp:lastModifiedBy>Cheng George</cp:lastModifiedBy>
  <cp:revision>17</cp:revision>
  <dcterms:modified xsi:type="dcterms:W3CDTF">2022-01-31T09:35:03Z</dcterms:modified>
</cp:coreProperties>
</file>